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3" r:id="rId4"/>
    <p:sldId id="259" r:id="rId5"/>
    <p:sldId id="261" r:id="rId6"/>
    <p:sldId id="262" r:id="rId7"/>
    <p:sldId id="303" r:id="rId8"/>
    <p:sldId id="304" r:id="rId9"/>
    <p:sldId id="264" r:id="rId10"/>
    <p:sldId id="265" r:id="rId11"/>
    <p:sldId id="266" r:id="rId12"/>
    <p:sldId id="267" r:id="rId13"/>
    <p:sldId id="268" r:id="rId14"/>
    <p:sldId id="280" r:id="rId15"/>
    <p:sldId id="269" r:id="rId16"/>
    <p:sldId id="288" r:id="rId17"/>
    <p:sldId id="286" r:id="rId18"/>
    <p:sldId id="287" r:id="rId19"/>
    <p:sldId id="272" r:id="rId20"/>
    <p:sldId id="283" r:id="rId21"/>
    <p:sldId id="284" r:id="rId22"/>
    <p:sldId id="274" r:id="rId23"/>
    <p:sldId id="290" r:id="rId24"/>
    <p:sldId id="292" r:id="rId25"/>
    <p:sldId id="275" r:id="rId26"/>
    <p:sldId id="276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1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2271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41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5235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426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33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16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43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72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99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186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94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19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09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757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12418-344F-4B47-9063-41032845CAD2}" type="datetimeFigureOut">
              <a:rPr lang="en-US" smtClean="0"/>
              <a:t>11/25/2015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116F39C-A39C-42F8-97FD-E4C90DD80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5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721224" cy="17212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32212" y="860611"/>
            <a:ext cx="6454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Baskerville Old Face" panose="02020602080505020303" pitchFamily="18" charset="0"/>
              </a:rPr>
              <a:t>PROJECT PRESENTATION</a:t>
            </a:r>
            <a:endParaRPr lang="en-US" sz="4000" dirty="0">
              <a:latin typeface="Baskerville Old Face" panose="020206020805050203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1717" y="3128526"/>
            <a:ext cx="59973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chemeClr val="accent2">
                    <a:lumMod val="75000"/>
                  </a:schemeClr>
                </a:solidFill>
              </a:rPr>
              <a:t>Tracking System</a:t>
            </a:r>
            <a:endParaRPr 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6" name="Picture 2" descr="Image result for inter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916" y="2868106"/>
            <a:ext cx="3705225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9929" y="4657777"/>
            <a:ext cx="9493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</a:t>
            </a:r>
          </a:p>
          <a:p>
            <a:r>
              <a:rPr lang="en-US" i="1" dirty="0" smtClean="0"/>
              <a:t>1.INDERJOT KAUR BHAMBRA </a:t>
            </a:r>
            <a:r>
              <a:rPr lang="en-US" dirty="0" smtClean="0"/>
              <a:t>                                                              </a:t>
            </a:r>
            <a:r>
              <a:rPr lang="en-US" b="1" i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326257</a:t>
            </a:r>
          </a:p>
          <a:p>
            <a:r>
              <a:rPr lang="en-US" i="1" dirty="0" smtClean="0"/>
              <a:t>2.SHAIK FAREEDA MEENAZ                                                                  </a:t>
            </a:r>
            <a:r>
              <a:rPr lang="en-US" b="1" i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325833</a:t>
            </a:r>
          </a:p>
          <a:p>
            <a:r>
              <a:rPr lang="en-US" dirty="0" smtClean="0"/>
              <a:t>3.</a:t>
            </a:r>
            <a:r>
              <a:rPr lang="en-US" i="1" dirty="0" smtClean="0"/>
              <a:t>AKASH PADHAN                                                                               </a:t>
            </a:r>
            <a:r>
              <a:rPr lang="en-US" b="1" i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325577</a:t>
            </a:r>
          </a:p>
          <a:p>
            <a:r>
              <a:rPr lang="en-US" dirty="0" smtClean="0"/>
              <a:t>4.</a:t>
            </a:r>
            <a:r>
              <a:rPr lang="en-US" i="1" dirty="0" smtClean="0"/>
              <a:t>DEVI VARA PRASAD KADA                                                                 </a:t>
            </a:r>
            <a:r>
              <a:rPr lang="en-US" b="1" i="1" dirty="0" smtClean="0">
                <a:latin typeface="Batang" panose="02030600000101010101" pitchFamily="18" charset="-127"/>
                <a:ea typeface="Batang" panose="02030600000101010101" pitchFamily="18" charset="-127"/>
              </a:rPr>
              <a:t>325837</a:t>
            </a:r>
            <a:endParaRPr lang="en-US" b="1" dirty="0" smtClean="0">
              <a:latin typeface="Batang" panose="02030600000101010101" pitchFamily="18" charset="-127"/>
              <a:ea typeface="Batang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77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9221" y="738586"/>
            <a:ext cx="267893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TECH PANEL: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540" t="19669" r="36021" b="19302"/>
          <a:stretch/>
        </p:blipFill>
        <p:spPr>
          <a:xfrm>
            <a:off x="1719221" y="1719221"/>
            <a:ext cx="6145307" cy="4464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97" y="2351615"/>
            <a:ext cx="808826" cy="20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6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9221" y="738586"/>
            <a:ext cx="21852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HR PANEL: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955" t="19853" r="33737" b="21324"/>
          <a:stretch/>
        </p:blipFill>
        <p:spPr>
          <a:xfrm>
            <a:off x="1882588" y="1719221"/>
            <a:ext cx="6387354" cy="4303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15578"/>
          <a:stretch/>
        </p:blipFill>
        <p:spPr>
          <a:xfrm>
            <a:off x="1550317" y="2125590"/>
            <a:ext cx="1165989" cy="22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153118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LOGIN: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3"/>
          <a:srcRect l="2723" t="13113" r="2564" b="9065"/>
          <a:stretch/>
        </p:blipFill>
        <p:spPr bwMode="auto">
          <a:xfrm>
            <a:off x="1371600" y="2019015"/>
            <a:ext cx="7562088" cy="40782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73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19351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LOGOUT: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/>
          <p:nvPr/>
        </p:nvPicPr>
        <p:blipFill rotWithShape="1">
          <a:blip r:embed="rId3"/>
          <a:srcRect l="32824" t="14253" r="3827" b="9635"/>
          <a:stretch/>
        </p:blipFill>
        <p:spPr bwMode="auto">
          <a:xfrm>
            <a:off x="1129553" y="2157412"/>
            <a:ext cx="7691717" cy="38130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loud Callout 4"/>
          <p:cNvSpPr/>
          <p:nvPr/>
        </p:nvSpPr>
        <p:spPr>
          <a:xfrm>
            <a:off x="7422776" y="1851033"/>
            <a:ext cx="2503721" cy="612757"/>
          </a:xfrm>
          <a:prstGeom prst="cloudCallout">
            <a:avLst>
              <a:gd name="adj1" fmla="val -16597"/>
              <a:gd name="adj2" fmla="val 142696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LOGOUT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79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1628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ADMIN: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53"/>
          <a:stretch/>
        </p:blipFill>
        <p:spPr>
          <a:xfrm>
            <a:off x="442751" y="2036809"/>
            <a:ext cx="1276470" cy="3516406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/>
          <a:srcRect l="3365" t="14253" r="2724" b="9635"/>
          <a:stretch/>
        </p:blipFill>
        <p:spPr bwMode="auto">
          <a:xfrm>
            <a:off x="3348193" y="2036809"/>
            <a:ext cx="6024407" cy="38399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169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6479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ADD CANDIDATE INFORMATION: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53"/>
          <a:stretch/>
        </p:blipFill>
        <p:spPr>
          <a:xfrm>
            <a:off x="11358282" y="4914900"/>
            <a:ext cx="833718" cy="19431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l="2564" t="13683" r="2404" b="8780"/>
          <a:stretch/>
        </p:blipFill>
        <p:spPr bwMode="auto">
          <a:xfrm>
            <a:off x="1143000" y="1931893"/>
            <a:ext cx="7879976" cy="414617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748596" y="2870031"/>
            <a:ext cx="2210454" cy="612757"/>
          </a:xfrm>
          <a:prstGeom prst="cloudCallout">
            <a:avLst>
              <a:gd name="adj1" fmla="val -66481"/>
              <a:gd name="adj2" fmla="val 7027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ADD ENTRY</a:t>
            </a:r>
          </a:p>
        </p:txBody>
      </p:sp>
    </p:spTree>
    <p:extLst>
      <p:ext uri="{BB962C8B-B14F-4D97-AF65-F5344CB8AC3E}">
        <p14:creationId xmlns:p14="http://schemas.microsoft.com/office/powerpoint/2010/main" val="353429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59137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SEARCH CANDIDATE DETAILS: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53"/>
          <a:stretch/>
        </p:blipFill>
        <p:spPr>
          <a:xfrm>
            <a:off x="11358282" y="4914900"/>
            <a:ext cx="833718" cy="194310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/>
          <a:srcRect l="1429" t="12728" r="3199" b="8975"/>
          <a:stretch/>
        </p:blipFill>
        <p:spPr bwMode="auto">
          <a:xfrm>
            <a:off x="806824" y="2121217"/>
            <a:ext cx="8364070" cy="41720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loud Callout 10"/>
          <p:cNvSpPr/>
          <p:nvPr/>
        </p:nvSpPr>
        <p:spPr>
          <a:xfrm>
            <a:off x="2549876" y="4213944"/>
            <a:ext cx="2018667" cy="1045247"/>
          </a:xfrm>
          <a:prstGeom prst="cloudCallout">
            <a:avLst>
              <a:gd name="adj1" fmla="val -72382"/>
              <a:gd name="adj2" fmla="val -5447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List on the basis of the searched quality</a:t>
            </a:r>
          </a:p>
        </p:txBody>
      </p:sp>
    </p:spTree>
    <p:extLst>
      <p:ext uri="{BB962C8B-B14F-4D97-AF65-F5344CB8AC3E}">
        <p14:creationId xmlns:p14="http://schemas.microsoft.com/office/powerpoint/2010/main" val="353840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591379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SEARCH CANDIDATE DETAILS: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53"/>
          <a:stretch/>
        </p:blipFill>
        <p:spPr>
          <a:xfrm>
            <a:off x="11358282" y="4914900"/>
            <a:ext cx="833718" cy="19431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l="3365" t="13398" r="2564" b="8210"/>
          <a:stretch/>
        </p:blipFill>
        <p:spPr bwMode="auto">
          <a:xfrm>
            <a:off x="726140" y="2021821"/>
            <a:ext cx="8538883" cy="40428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ular Callout 8"/>
          <p:cNvSpPr/>
          <p:nvPr/>
        </p:nvSpPr>
        <p:spPr>
          <a:xfrm>
            <a:off x="5852888" y="2929866"/>
            <a:ext cx="1249480" cy="316710"/>
          </a:xfrm>
          <a:prstGeom prst="wedgeRectCallout">
            <a:avLst>
              <a:gd name="adj1" fmla="val -52125"/>
              <a:gd name="adj2" fmla="val 18240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38749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56348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SHARE CANDIDATE DETAILS: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53"/>
          <a:stretch/>
        </p:blipFill>
        <p:spPr>
          <a:xfrm>
            <a:off x="11358282" y="4914900"/>
            <a:ext cx="833718" cy="19431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/>
          <a:srcRect l="3366" t="13397" r="2884" b="9921"/>
          <a:stretch/>
        </p:blipFill>
        <p:spPr bwMode="auto">
          <a:xfrm>
            <a:off x="1156447" y="1828800"/>
            <a:ext cx="7725615" cy="42761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2217129" y="2595284"/>
            <a:ext cx="1171529" cy="1129552"/>
          </a:xfrm>
          <a:prstGeom prst="cloudCallout">
            <a:avLst>
              <a:gd name="adj1" fmla="val -66481"/>
              <a:gd name="adj2" fmla="val 7027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SHARE DETAILS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6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7978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SCHEDULE INTERVIEW FOR TECH PANEL: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53"/>
          <a:stretch/>
        </p:blipFill>
        <p:spPr>
          <a:xfrm>
            <a:off x="11358282" y="4914900"/>
            <a:ext cx="833718" cy="19431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/>
          <a:srcRect l="2724" t="13398" r="2885" b="9635"/>
          <a:stretch/>
        </p:blipFill>
        <p:spPr bwMode="auto">
          <a:xfrm>
            <a:off x="779929" y="1963270"/>
            <a:ext cx="8364071" cy="427616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2728117" y="3079378"/>
            <a:ext cx="1494259" cy="1129552"/>
          </a:xfrm>
          <a:prstGeom prst="cloudCallout">
            <a:avLst>
              <a:gd name="adj1" fmla="val -66481"/>
              <a:gd name="adj2" fmla="val 7027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SCHEDULE INTERVIEW FOR TECH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20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721224" cy="172122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3135" y="701533"/>
            <a:ext cx="61318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u="sng" dirty="0" smtClean="0">
                <a:solidFill>
                  <a:schemeClr val="accent2">
                    <a:lumMod val="7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INTRODUCTION:</a:t>
            </a:r>
            <a:endParaRPr lang="en-US" sz="4400" i="1" u="sng" dirty="0">
              <a:solidFill>
                <a:schemeClr val="accent2">
                  <a:lumMod val="7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224" y="1990165"/>
            <a:ext cx="87002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</a:t>
            </a:r>
            <a:r>
              <a:rPr lang="en-US" sz="2400" dirty="0" smtClean="0"/>
              <a:t>XYZ </a:t>
            </a:r>
            <a:r>
              <a:rPr lang="en-US" sz="2400" dirty="0"/>
              <a:t>Solutions provides automation of scheduling interviews for candidates. </a:t>
            </a:r>
          </a:p>
          <a:p>
            <a:r>
              <a:rPr lang="en-US" sz="2400" dirty="0" smtClean="0"/>
              <a:t>               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The </a:t>
            </a:r>
            <a:r>
              <a:rPr lang="en-US" sz="2400" dirty="0"/>
              <a:t>interview and hiring process in the company is quite huge and involves lot of people.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  So </a:t>
            </a:r>
            <a:r>
              <a:rPr lang="en-US" sz="2400" dirty="0"/>
              <a:t>a centralized system is required to keep track of the interview process.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57184">
            <a:off x="7763182" y="4694028"/>
            <a:ext cx="3030578" cy="10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77091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SECHEDULE INTERVIEW FOR HR PANEL: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53"/>
          <a:stretch/>
        </p:blipFill>
        <p:spPr>
          <a:xfrm>
            <a:off x="11358282" y="4914900"/>
            <a:ext cx="833718" cy="19431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l="2724" t="13683" r="3205" b="8209"/>
          <a:stretch/>
        </p:blipFill>
        <p:spPr bwMode="auto">
          <a:xfrm>
            <a:off x="711693" y="1943100"/>
            <a:ext cx="8243046" cy="42896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728117" y="3415555"/>
            <a:ext cx="1494259" cy="1129552"/>
          </a:xfrm>
          <a:prstGeom prst="cloudCallout">
            <a:avLst>
              <a:gd name="adj1" fmla="val -66481"/>
              <a:gd name="adj2" fmla="val 7027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SCHEDULE INTERVIEW FOR HR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65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492314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SECHEDULE INTERVIEW 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53"/>
          <a:stretch/>
        </p:blipFill>
        <p:spPr>
          <a:xfrm>
            <a:off x="11358282" y="4914900"/>
            <a:ext cx="833718" cy="19431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l="23397" t="13791" r="2564" b="9065"/>
          <a:stretch/>
        </p:blipFill>
        <p:spPr bwMode="auto">
          <a:xfrm>
            <a:off x="739588" y="2272553"/>
            <a:ext cx="8364071" cy="396688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5211631" y="4814047"/>
            <a:ext cx="1485005" cy="776568"/>
          </a:xfrm>
          <a:prstGeom prst="cloudCallout">
            <a:avLst>
              <a:gd name="adj1" fmla="val -55292"/>
              <a:gd name="adj2" fmla="val -6985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VALIDATOR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847" y="143673"/>
            <a:ext cx="1895475" cy="15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0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/>
          <a:srcRect l="2903" t="14199" r="3321" b="9886"/>
          <a:stretch/>
        </p:blipFill>
        <p:spPr bwMode="auto">
          <a:xfrm>
            <a:off x="1089212" y="1867140"/>
            <a:ext cx="7866529" cy="44933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30748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 RATINGS: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6453"/>
          <a:stretch/>
        </p:blipFill>
        <p:spPr>
          <a:xfrm>
            <a:off x="11358282" y="4914900"/>
            <a:ext cx="833718" cy="1943100"/>
          </a:xfrm>
          <a:prstGeom prst="rect">
            <a:avLst/>
          </a:prstGeom>
        </p:spPr>
      </p:pic>
      <p:sp>
        <p:nvSpPr>
          <p:cNvPr id="6" name="Cloud Callout 5"/>
          <p:cNvSpPr/>
          <p:nvPr/>
        </p:nvSpPr>
        <p:spPr>
          <a:xfrm>
            <a:off x="2682239" y="5270052"/>
            <a:ext cx="1499795" cy="831551"/>
          </a:xfrm>
          <a:prstGeom prst="cloudCallout">
            <a:avLst>
              <a:gd name="adj1" fmla="val -78804"/>
              <a:gd name="adj2" fmla="val -60453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CHECK RATING</a:t>
            </a:r>
          </a:p>
        </p:txBody>
      </p:sp>
    </p:spTree>
    <p:extLst>
      <p:ext uri="{BB962C8B-B14F-4D97-AF65-F5344CB8AC3E}">
        <p14:creationId xmlns:p14="http://schemas.microsoft.com/office/powerpoint/2010/main" val="192240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33890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FINAL DECISION: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6453"/>
          <a:stretch/>
        </p:blipFill>
        <p:spPr>
          <a:xfrm>
            <a:off x="11358282" y="4914900"/>
            <a:ext cx="833718" cy="19431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/>
          <a:srcRect l="3338" t="14200" r="2885" b="9368"/>
          <a:stretch/>
        </p:blipFill>
        <p:spPr bwMode="auto">
          <a:xfrm>
            <a:off x="1129553" y="1869140"/>
            <a:ext cx="7947212" cy="431650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loud Callout 5"/>
          <p:cNvSpPr/>
          <p:nvPr/>
        </p:nvSpPr>
        <p:spPr>
          <a:xfrm>
            <a:off x="5791479" y="4695358"/>
            <a:ext cx="2814638" cy="1191092"/>
          </a:xfrm>
          <a:prstGeom prst="cloudCallout">
            <a:avLst>
              <a:gd name="adj1" fmla="val -17434"/>
              <a:gd name="adj2" fmla="val -75069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Final decision by admin</a:t>
            </a:r>
          </a:p>
        </p:txBody>
      </p:sp>
    </p:spTree>
    <p:extLst>
      <p:ext uri="{BB962C8B-B14F-4D97-AF65-F5344CB8AC3E}">
        <p14:creationId xmlns:p14="http://schemas.microsoft.com/office/powerpoint/2010/main" val="369239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1628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ADMIN: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76" y="2036809"/>
            <a:ext cx="1438835" cy="383997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4"/>
          <a:srcRect l="3578" t="13365" r="3384" b="9298"/>
          <a:stretch/>
        </p:blipFill>
        <p:spPr bwMode="auto">
          <a:xfrm>
            <a:off x="3331845" y="2036809"/>
            <a:ext cx="6121438" cy="38399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8593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3350" y="752033"/>
            <a:ext cx="53864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 CANDIDATE DETAILS: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74" y="4814810"/>
            <a:ext cx="808826" cy="20431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/>
          <a:srcRect l="3041" t="13683" r="3037" b="9307"/>
          <a:stretch/>
        </p:blipFill>
        <p:spPr bwMode="auto">
          <a:xfrm>
            <a:off x="1021976" y="1976719"/>
            <a:ext cx="7933765" cy="42492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ounded Rectangular Callout 5"/>
          <p:cNvSpPr/>
          <p:nvPr/>
        </p:nvSpPr>
        <p:spPr>
          <a:xfrm>
            <a:off x="2215291" y="4828257"/>
            <a:ext cx="1939850" cy="638623"/>
          </a:xfrm>
          <a:prstGeom prst="wedgeRoundRectCallout">
            <a:avLst>
              <a:gd name="adj1" fmla="val -43205"/>
              <a:gd name="adj2" fmla="val -206763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VIEW CANDIDATES FOR INTERVIEW </a:t>
            </a:r>
          </a:p>
        </p:txBody>
      </p:sp>
    </p:spTree>
    <p:extLst>
      <p:ext uri="{BB962C8B-B14F-4D97-AF65-F5344CB8AC3E}">
        <p14:creationId xmlns:p14="http://schemas.microsoft.com/office/powerpoint/2010/main" val="9499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5939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SUBMIT CANDIDATE RATINGS: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74" y="4814810"/>
            <a:ext cx="808826" cy="20431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 rotWithShape="1">
          <a:blip r:embed="rId4"/>
          <a:srcRect l="3398" t="14001" r="3212" b="9303"/>
          <a:stretch/>
        </p:blipFill>
        <p:spPr bwMode="auto">
          <a:xfrm>
            <a:off x="766482" y="2147887"/>
            <a:ext cx="8175812" cy="41991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Oval Callout 5"/>
          <p:cNvSpPr/>
          <p:nvPr/>
        </p:nvSpPr>
        <p:spPr>
          <a:xfrm>
            <a:off x="2248646" y="4471938"/>
            <a:ext cx="1328271" cy="685744"/>
          </a:xfrm>
          <a:prstGeom prst="wedgeEllipseCallout">
            <a:avLst>
              <a:gd name="adj1" fmla="val -87278"/>
              <a:gd name="adj2" fmla="val -8422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GIVE RATING</a:t>
            </a:r>
          </a:p>
        </p:txBody>
      </p:sp>
    </p:spTree>
    <p:extLst>
      <p:ext uri="{BB962C8B-B14F-4D97-AF65-F5344CB8AC3E}">
        <p14:creationId xmlns:p14="http://schemas.microsoft.com/office/powerpoint/2010/main" val="180188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4044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 FINAL RESULT: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74" y="4814810"/>
            <a:ext cx="808826" cy="204319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/>
          <a:srcRect l="3398" t="14001" r="3212" b="10258"/>
          <a:stretch/>
        </p:blipFill>
        <p:spPr bwMode="auto">
          <a:xfrm>
            <a:off x="753035" y="1869142"/>
            <a:ext cx="8117915" cy="439718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ounded Rectangular Callout 10"/>
          <p:cNvSpPr/>
          <p:nvPr/>
        </p:nvSpPr>
        <p:spPr>
          <a:xfrm>
            <a:off x="2151622" y="5105287"/>
            <a:ext cx="1842154" cy="730737"/>
          </a:xfrm>
          <a:prstGeom prst="wedgeRoundRectCallout">
            <a:avLst>
              <a:gd name="adj1" fmla="val -70050"/>
              <a:gd name="adj2" fmla="val -154417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VIEW FINAL RESULT</a:t>
            </a:r>
          </a:p>
        </p:txBody>
      </p:sp>
    </p:spTree>
    <p:extLst>
      <p:ext uri="{BB962C8B-B14F-4D97-AF65-F5344CB8AC3E}">
        <p14:creationId xmlns:p14="http://schemas.microsoft.com/office/powerpoint/2010/main" val="209207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4044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 FINAL RESULT: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74" y="4814810"/>
            <a:ext cx="808826" cy="204319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/>
          <a:srcRect l="3221" t="13804" r="2898" b="8474"/>
          <a:stretch/>
        </p:blipFill>
        <p:spPr>
          <a:xfrm>
            <a:off x="699247" y="2057400"/>
            <a:ext cx="8122024" cy="414169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53" y="105954"/>
            <a:ext cx="1895475" cy="1507311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1518266" y="4449687"/>
            <a:ext cx="2704111" cy="1144289"/>
          </a:xfrm>
          <a:prstGeom prst="cloudCallout">
            <a:avLst>
              <a:gd name="adj1" fmla="val -38380"/>
              <a:gd name="adj2" fmla="val -5683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RESULT IS NOT DECLARED</a:t>
            </a:r>
          </a:p>
        </p:txBody>
      </p:sp>
    </p:spTree>
    <p:extLst>
      <p:ext uri="{BB962C8B-B14F-4D97-AF65-F5344CB8AC3E}">
        <p14:creationId xmlns:p14="http://schemas.microsoft.com/office/powerpoint/2010/main" val="333284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4044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 FINAL RESULT: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174" y="4814810"/>
            <a:ext cx="808826" cy="204319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/>
          <a:srcRect l="2952" t="13378" r="2982" b="5731"/>
          <a:stretch/>
        </p:blipFill>
        <p:spPr>
          <a:xfrm>
            <a:off x="685800" y="1976718"/>
            <a:ext cx="8243047" cy="42492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Cloud Callout 10"/>
          <p:cNvSpPr/>
          <p:nvPr/>
        </p:nvSpPr>
        <p:spPr>
          <a:xfrm>
            <a:off x="5956617" y="4249389"/>
            <a:ext cx="2165407" cy="1130842"/>
          </a:xfrm>
          <a:prstGeom prst="cloudCallout">
            <a:avLst>
              <a:gd name="adj1" fmla="val -53135"/>
              <a:gd name="adj2" fmla="val -65622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RESULT IS DECLARED</a:t>
            </a:r>
          </a:p>
        </p:txBody>
      </p:sp>
    </p:spTree>
    <p:extLst>
      <p:ext uri="{BB962C8B-B14F-4D97-AF65-F5344CB8AC3E}">
        <p14:creationId xmlns:p14="http://schemas.microsoft.com/office/powerpoint/2010/main" val="317009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9221" y="738586"/>
            <a:ext cx="11641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u="sng" dirty="0" smtClean="0">
                <a:solidFill>
                  <a:schemeClr val="accent2">
                    <a:lumMod val="7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Users:</a:t>
            </a:r>
            <a:endParaRPr lang="en-US" sz="4400" i="1" u="sng" dirty="0">
              <a:solidFill>
                <a:schemeClr val="accent2">
                  <a:lumMod val="7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91" y="2457807"/>
            <a:ext cx="1943100" cy="1943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917" y="2407762"/>
            <a:ext cx="1876425" cy="20431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767" y="2313631"/>
            <a:ext cx="2500033" cy="22987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2791" y="4827494"/>
            <a:ext cx="194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</a:rPr>
              <a:t>ADMIN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41078" y="4827494"/>
            <a:ext cx="26707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TECH PANEL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04873" y="4827493"/>
            <a:ext cx="21498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75000"/>
                  </a:schemeClr>
                </a:solidFill>
              </a:rPr>
              <a:t>HR PANEL</a:t>
            </a:r>
            <a:endParaRPr lang="en-US" sz="3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47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1628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ADMIN: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5578"/>
          <a:stretch/>
        </p:blipFill>
        <p:spPr>
          <a:xfrm>
            <a:off x="1169895" y="2036809"/>
            <a:ext cx="1546412" cy="402781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/>
          <a:srcRect l="3193" t="13683" r="2756" b="8348"/>
          <a:stretch/>
        </p:blipFill>
        <p:spPr bwMode="auto">
          <a:xfrm>
            <a:off x="3200275" y="2130729"/>
            <a:ext cx="6152236" cy="38399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226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3350" y="752033"/>
            <a:ext cx="53864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 CANDIDATE DETAILS: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8480" r="15577"/>
          <a:stretch/>
        </p:blipFill>
        <p:spPr>
          <a:xfrm>
            <a:off x="11143129" y="4814810"/>
            <a:ext cx="1048871" cy="204319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/>
          <a:srcRect l="2758" t="13167" r="2458" b="9117"/>
          <a:stretch/>
        </p:blipFill>
        <p:spPr bwMode="auto">
          <a:xfrm>
            <a:off x="766481" y="1976719"/>
            <a:ext cx="8145743" cy="42492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ounded Rectangular Callout 10"/>
          <p:cNvSpPr/>
          <p:nvPr/>
        </p:nvSpPr>
        <p:spPr>
          <a:xfrm>
            <a:off x="2176686" y="4814810"/>
            <a:ext cx="1939850" cy="638623"/>
          </a:xfrm>
          <a:prstGeom prst="wedgeRoundRectCallout">
            <a:avLst>
              <a:gd name="adj1" fmla="val -43205"/>
              <a:gd name="adj2" fmla="val -206763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VIEW CANDIDATES FOR INTERVIEW </a:t>
            </a:r>
          </a:p>
        </p:txBody>
      </p:sp>
    </p:spTree>
    <p:extLst>
      <p:ext uri="{BB962C8B-B14F-4D97-AF65-F5344CB8AC3E}">
        <p14:creationId xmlns:p14="http://schemas.microsoft.com/office/powerpoint/2010/main" val="212272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/>
          <a:srcRect l="3048" t="13684" r="2750" b="8860"/>
          <a:stretch/>
        </p:blipFill>
        <p:spPr bwMode="auto">
          <a:xfrm>
            <a:off x="672353" y="2111189"/>
            <a:ext cx="8162365" cy="42358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59394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SUBMIT CANDIDATE RATINGS: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2248646" y="4471938"/>
            <a:ext cx="1328271" cy="685744"/>
          </a:xfrm>
          <a:prstGeom prst="wedgeEllipseCallout">
            <a:avLst>
              <a:gd name="adj1" fmla="val -87278"/>
              <a:gd name="adj2" fmla="val -8422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GIVE RATING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480" r="15577"/>
          <a:stretch/>
        </p:blipFill>
        <p:spPr>
          <a:xfrm>
            <a:off x="11143129" y="4814810"/>
            <a:ext cx="1048871" cy="20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7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/>
          <a:srcRect l="3192" t="13167" r="2899" b="8605"/>
          <a:stretch/>
        </p:blipFill>
        <p:spPr bwMode="auto">
          <a:xfrm>
            <a:off x="685800" y="1990165"/>
            <a:ext cx="8200707" cy="41551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4044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 FINAL RESULT: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2151622" y="5105287"/>
            <a:ext cx="1842154" cy="730737"/>
          </a:xfrm>
          <a:prstGeom prst="wedgeRoundRectCallout">
            <a:avLst>
              <a:gd name="adj1" fmla="val -70050"/>
              <a:gd name="adj2" fmla="val -154417"/>
              <a:gd name="adj3" fmla="val 16667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VIEW FINAL RESULT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480" r="15577"/>
          <a:stretch/>
        </p:blipFill>
        <p:spPr>
          <a:xfrm>
            <a:off x="11143129" y="4814810"/>
            <a:ext cx="1048871" cy="20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4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/>
          <a:srcRect l="2903" t="13683" r="3190" b="8863"/>
          <a:stretch/>
        </p:blipFill>
        <p:spPr bwMode="auto">
          <a:xfrm>
            <a:off x="766482" y="1963271"/>
            <a:ext cx="8120025" cy="435684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40446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VIEW FINAL RESULT: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1518266" y="4449687"/>
            <a:ext cx="2704111" cy="1144289"/>
          </a:xfrm>
          <a:prstGeom prst="cloudCallout">
            <a:avLst>
              <a:gd name="adj1" fmla="val -38380"/>
              <a:gd name="adj2" fmla="val -5683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IF RESULT </a:t>
            </a:r>
            <a:r>
              <a:rPr lang="en-US" sz="11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IS </a:t>
            </a:r>
            <a:r>
              <a:rPr lang="en-US" sz="1100" dirty="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DECLARED</a:t>
            </a:r>
            <a:endParaRPr lang="en-US" sz="1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8480" r="15577"/>
          <a:stretch/>
        </p:blipFill>
        <p:spPr>
          <a:xfrm>
            <a:off x="11143129" y="4814810"/>
            <a:ext cx="1048871" cy="20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7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6681" y="2967335"/>
            <a:ext cx="656216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rush Script MT" panose="03060802040406070304" pitchFamily="66" charset="0"/>
              </a:rPr>
              <a:t>THANK YOU</a:t>
            </a:r>
            <a:endParaRPr 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46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9221" y="738586"/>
            <a:ext cx="4317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u="sng" dirty="0" smtClean="0">
                <a:solidFill>
                  <a:schemeClr val="accent2">
                    <a:lumMod val="7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AIM OF THE PROJECT:</a:t>
            </a:r>
            <a:endParaRPr lang="en-US" sz="4400" i="1" u="sng" dirty="0">
              <a:solidFill>
                <a:schemeClr val="accent2">
                  <a:lumMod val="7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859" y="1719221"/>
            <a:ext cx="307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Priority 1: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5118" y="2312894"/>
            <a:ext cx="88347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1.All </a:t>
            </a:r>
            <a:r>
              <a:rPr lang="en-US" dirty="0"/>
              <a:t>users (Administrator, Tech &amp; HR) logging into the ITS application should be authenticated using a unique login-id and </a:t>
            </a:r>
            <a:r>
              <a:rPr lang="en-US" dirty="0" smtClean="0"/>
              <a:t>password.</a:t>
            </a:r>
          </a:p>
          <a:p>
            <a:endParaRPr lang="en-US" dirty="0"/>
          </a:p>
          <a:p>
            <a:r>
              <a:rPr lang="en-US" dirty="0" smtClean="0"/>
              <a:t>2.</a:t>
            </a:r>
            <a:r>
              <a:rPr lang="en-US" dirty="0"/>
              <a:t> The application should handle logout (close all open database connections, invalidate sessions, </a:t>
            </a:r>
            <a:r>
              <a:rPr lang="en-US" dirty="0" err="1"/>
              <a:t>etc</a:t>
            </a:r>
            <a:r>
              <a:rPr lang="en-US" dirty="0"/>
              <a:t>) 	</a:t>
            </a:r>
          </a:p>
          <a:p>
            <a:endParaRPr lang="en-US" dirty="0" smtClean="0"/>
          </a:p>
          <a:p>
            <a:r>
              <a:rPr lang="en-US" dirty="0" smtClean="0"/>
              <a:t>3.</a:t>
            </a:r>
            <a:r>
              <a:rPr lang="en-US" dirty="0"/>
              <a:t> The administrator should be able to add candidate information 	</a:t>
            </a:r>
          </a:p>
          <a:p>
            <a:endParaRPr lang="en-US" dirty="0" smtClean="0"/>
          </a:p>
          <a:p>
            <a:r>
              <a:rPr lang="en-US" dirty="0" smtClean="0"/>
              <a:t>4.</a:t>
            </a:r>
            <a:r>
              <a:rPr lang="en-US" dirty="0"/>
              <a:t> The administrator should be able to search candidate based on skills, experience and qualification 	</a:t>
            </a:r>
          </a:p>
          <a:p>
            <a:endParaRPr lang="en-US" dirty="0" smtClean="0"/>
          </a:p>
          <a:p>
            <a:r>
              <a:rPr lang="en-US" dirty="0" smtClean="0"/>
              <a:t>5.</a:t>
            </a:r>
            <a:r>
              <a:rPr lang="en-US" dirty="0"/>
              <a:t> The administrator should be able to share candidate information to Tech and HR panel 	</a:t>
            </a:r>
          </a:p>
          <a:p>
            <a:endParaRPr lang="en-US" dirty="0" smtClean="0"/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7613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9221" y="738586"/>
            <a:ext cx="4317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u="sng" dirty="0" smtClean="0">
                <a:solidFill>
                  <a:schemeClr val="accent2">
                    <a:lumMod val="7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AIM OF THE PROJECT:</a:t>
            </a:r>
            <a:endParaRPr lang="en-US" sz="4400" i="1" u="sng" dirty="0">
              <a:solidFill>
                <a:schemeClr val="accent2">
                  <a:lumMod val="7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859" y="1719221"/>
            <a:ext cx="307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Priority 1:(Contd…)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5118" y="2312894"/>
            <a:ext cx="88347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6. The administrator should be able to schedule interview for suitable candidates by selecting Tech panel</a:t>
            </a:r>
          </a:p>
          <a:p>
            <a:endParaRPr lang="en-US" dirty="0"/>
          </a:p>
          <a:p>
            <a:r>
              <a:rPr lang="en-US" dirty="0" smtClean="0"/>
              <a:t>7.</a:t>
            </a:r>
            <a:r>
              <a:rPr lang="en-US" dirty="0"/>
              <a:t> The administrator should be able to schedule interview for tech cleared </a:t>
            </a:r>
            <a:r>
              <a:rPr lang="en-US" dirty="0" smtClean="0"/>
              <a:t>candidates to HR panel 	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8.</a:t>
            </a:r>
            <a:r>
              <a:rPr lang="en-US" dirty="0"/>
              <a:t> The administrator should be able to make final decision on ratings given by HR panel 	</a:t>
            </a:r>
          </a:p>
          <a:p>
            <a:endParaRPr lang="en-US" dirty="0" smtClean="0"/>
          </a:p>
          <a:p>
            <a:r>
              <a:rPr lang="en-US" dirty="0" smtClean="0"/>
              <a:t>9.</a:t>
            </a:r>
            <a:r>
              <a:rPr lang="en-US" dirty="0"/>
              <a:t> The Tech panel should be able to view his/her members to be interviewed 	</a:t>
            </a:r>
          </a:p>
          <a:p>
            <a:endParaRPr lang="en-US" dirty="0" smtClean="0"/>
          </a:p>
          <a:p>
            <a:r>
              <a:rPr lang="en-US" dirty="0" smtClean="0"/>
              <a:t>10.</a:t>
            </a:r>
            <a:r>
              <a:rPr lang="en-US" dirty="0"/>
              <a:t> The Tech panel should be able to submit his/her interview feedback with ratings 	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5912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9221" y="738586"/>
            <a:ext cx="43172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u="sng" dirty="0" smtClean="0">
                <a:solidFill>
                  <a:schemeClr val="accent2">
                    <a:lumMod val="7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AIM OF THE PROJECT:</a:t>
            </a:r>
            <a:endParaRPr lang="en-US" sz="4400" i="1" u="sng" dirty="0">
              <a:solidFill>
                <a:schemeClr val="accent2">
                  <a:lumMod val="75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859" y="1719221"/>
            <a:ext cx="307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Priority 1:(Contd…)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5118" y="2312894"/>
            <a:ext cx="88347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11. The HR panel should be able to view his/her members to be interviewed.</a:t>
            </a:r>
          </a:p>
          <a:p>
            <a:endParaRPr lang="en-US" dirty="0"/>
          </a:p>
          <a:p>
            <a:r>
              <a:rPr lang="en-US" dirty="0" smtClean="0"/>
              <a:t>12.</a:t>
            </a:r>
            <a:r>
              <a:rPr lang="en-US" dirty="0"/>
              <a:t> The HR panel should be able to submit his/her interview feedback with </a:t>
            </a:r>
            <a:r>
              <a:rPr lang="en-US" dirty="0" smtClean="0"/>
              <a:t>ratings.</a:t>
            </a:r>
          </a:p>
          <a:p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	</a:t>
            </a:r>
            <a:endParaRPr lang="en-US" dirty="0" smtClean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All </a:t>
            </a:r>
            <a:r>
              <a:rPr lang="en-US" dirty="0"/>
              <a:t>users should be able to change their </a:t>
            </a:r>
            <a:r>
              <a:rPr lang="en-US" dirty="0" smtClean="0"/>
              <a:t>password.</a:t>
            </a:r>
            <a:endParaRPr lang="en-US" dirty="0"/>
          </a:p>
          <a:p>
            <a:pPr marL="342900" indent="-342900">
              <a:buFontTx/>
              <a:buAutoNum type="arabicPeriod"/>
            </a:pPr>
            <a:r>
              <a:rPr lang="en-US" dirty="0"/>
              <a:t>The administrator should be able to view candidate’s ratings given by both Tech and HR </a:t>
            </a:r>
            <a:r>
              <a:rPr lang="en-US" dirty="0" smtClean="0"/>
              <a:t>panel. 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3. The </a:t>
            </a:r>
            <a:r>
              <a:rPr lang="en-US" dirty="0"/>
              <a:t>administrator should be able to declare candidate results to both Tech and HR panel 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4. The Tech panel should be able to view final results declared by administrator.</a:t>
            </a:r>
          </a:p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/>
              <a:t>The </a:t>
            </a:r>
            <a:r>
              <a:rPr lang="en-US" dirty="0" smtClean="0"/>
              <a:t>HR </a:t>
            </a:r>
            <a:r>
              <a:rPr lang="en-US" dirty="0"/>
              <a:t>panel should be able to view final results declared by </a:t>
            </a:r>
            <a:r>
              <a:rPr lang="en-US" dirty="0" smtClean="0"/>
              <a:t>administrator.</a:t>
            </a:r>
            <a:r>
              <a:rPr lang="en-US" dirty="0"/>
              <a:t>	</a:t>
            </a:r>
          </a:p>
          <a:p>
            <a:endParaRPr lang="en-US" dirty="0" smtClean="0"/>
          </a:p>
          <a:p>
            <a:r>
              <a:rPr lang="en-US" dirty="0"/>
              <a:t>	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6859" y="3398055"/>
            <a:ext cx="3079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4">
                    <a:lumMod val="50000"/>
                  </a:schemeClr>
                </a:solidFill>
              </a:rPr>
              <a:t>Priority 2:</a:t>
            </a:r>
            <a:endParaRPr lang="en-US" sz="20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61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40430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FUNCTIONAL FLOW: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266" t="30515" r="13806" b="18566"/>
          <a:stretch/>
        </p:blipFill>
        <p:spPr>
          <a:xfrm>
            <a:off x="658906" y="1855695"/>
            <a:ext cx="9345705" cy="372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19221" y="738586"/>
            <a:ext cx="382668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DATABASE DESIGN: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298" t="25551" r="24602" b="10478"/>
          <a:stretch/>
        </p:blipFill>
        <p:spPr>
          <a:xfrm>
            <a:off x="1331258" y="1719221"/>
            <a:ext cx="7530353" cy="470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19221" cy="17192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19221" y="738586"/>
            <a:ext cx="1628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i="1" dirty="0" smtClean="0">
                <a:solidFill>
                  <a:schemeClr val="accent2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ADMIN:</a:t>
            </a:r>
            <a:endParaRPr lang="en-US" sz="4400" i="1" dirty="0">
              <a:solidFill>
                <a:schemeClr val="accent2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5398" t="22610" r="34256" b="11581"/>
          <a:stretch/>
        </p:blipFill>
        <p:spPr>
          <a:xfrm>
            <a:off x="1613647" y="1425388"/>
            <a:ext cx="6521824" cy="48140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6453"/>
          <a:stretch/>
        </p:blipFill>
        <p:spPr>
          <a:xfrm>
            <a:off x="1828800" y="2457807"/>
            <a:ext cx="77993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3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638</TotalTime>
  <Words>377</Words>
  <Application>Microsoft Office PowerPoint</Application>
  <PresentationFormat>Widescreen</PresentationFormat>
  <Paragraphs>116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Batang</vt:lpstr>
      <vt:lpstr>Arabic Typesetting</vt:lpstr>
      <vt:lpstr>Arial</vt:lpstr>
      <vt:lpstr>Baskerville Old Face</vt:lpstr>
      <vt:lpstr>Brush Script MT</vt:lpstr>
      <vt:lpstr>Calibri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89</cp:revision>
  <dcterms:created xsi:type="dcterms:W3CDTF">2015-11-24T05:00:43Z</dcterms:created>
  <dcterms:modified xsi:type="dcterms:W3CDTF">2015-11-25T12:08:59Z</dcterms:modified>
</cp:coreProperties>
</file>